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8" r:id="rId6"/>
    <p:sldId id="269" r:id="rId7"/>
    <p:sldId id="264" r:id="rId8"/>
    <p:sldId id="259" r:id="rId9"/>
    <p:sldId id="266" r:id="rId10"/>
    <p:sldId id="267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 \ Michael \ Lynn" initials="Y\M\L" lastIdx="2" clrIdx="0">
    <p:extLst>
      <p:ext uri="{19B8F6BF-5375-455C-9EA6-DF929625EA0E}">
        <p15:presenceInfo xmlns:p15="http://schemas.microsoft.com/office/powerpoint/2012/main" userId="S-1-5-21-484763869-823518204-839522115-1760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5" d="100"/>
          <a:sy n="85" d="100"/>
        </p:scale>
        <p:origin x="60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01:42:09.82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01:42:09.82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Travel Recommendation Exercise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Capstone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1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of Toronto venues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68655" y="1461541"/>
            <a:ext cx="23234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1</a:t>
            </a:r>
            <a:r>
              <a:rPr lang="en-US" baseline="30000" dirty="0" smtClean="0"/>
              <a:t>st</a:t>
            </a:r>
            <a:r>
              <a:rPr lang="en-US" dirty="0" smtClean="0"/>
              <a:t> most common venue category for each cluster: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0 – American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1 – Clothing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2 – Cafe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3 – </a:t>
            </a:r>
            <a:r>
              <a:rPr lang="en-US" dirty="0" smtClean="0"/>
              <a:t>Coffee Shop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250418"/>
            <a:ext cx="8460413" cy="51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9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95" y="1484026"/>
            <a:ext cx="9876984" cy="4946754"/>
          </a:xfrm>
        </p:spPr>
        <p:txBody>
          <a:bodyPr>
            <a:normAutofit/>
          </a:bodyPr>
          <a:lstStyle/>
          <a:p>
            <a:r>
              <a:rPr lang="en-US" dirty="0" smtClean="0"/>
              <a:t>Using categorical attributes, specifically the venue type, the data set on venues had to be transformed. Those attributes were converted into frequency of occurrence of a venue category across a postal code for both New York City and Toronto</a:t>
            </a:r>
          </a:p>
          <a:p>
            <a:r>
              <a:rPr lang="en-US" dirty="0" smtClean="0"/>
              <a:t>Using N=4, the minimum number of postal codes, those postal were associated or clustered based on the highest frequency of venue categories in that location</a:t>
            </a:r>
            <a:endParaRPr lang="en-US" dirty="0" smtClean="0"/>
          </a:p>
          <a:p>
            <a:r>
              <a:rPr lang="en-US" dirty="0" smtClean="0"/>
              <a:t>The c</a:t>
            </a:r>
            <a:r>
              <a:rPr lang="en-US" dirty="0" smtClean="0"/>
              <a:t>luster </a:t>
            </a:r>
            <a:r>
              <a:rPr lang="en-US" dirty="0" smtClean="0"/>
              <a:t>of zip codes was generated based most common venue category </a:t>
            </a:r>
            <a:r>
              <a:rPr lang="en-US" dirty="0" smtClean="0"/>
              <a:t>(with the highest </a:t>
            </a:r>
            <a:r>
              <a:rPr lang="en-US" dirty="0" smtClean="0"/>
              <a:t>frequency)</a:t>
            </a:r>
          </a:p>
          <a:p>
            <a:r>
              <a:rPr lang="en-US" dirty="0" smtClean="0"/>
              <a:t>Visualizations were created to demonstrate </a:t>
            </a:r>
            <a:r>
              <a:rPr lang="en-US" dirty="0" smtClean="0"/>
              <a:t>venue’s location within </a:t>
            </a:r>
            <a:r>
              <a:rPr lang="en-US" dirty="0" err="1" smtClean="0"/>
              <a:t>tthose</a:t>
            </a:r>
            <a:r>
              <a:rPr lang="en-US" dirty="0" smtClean="0"/>
              <a:t> postal code </a:t>
            </a:r>
            <a:r>
              <a:rPr lang="en-US" dirty="0" smtClean="0"/>
              <a:t>and venue clusters </a:t>
            </a:r>
            <a:r>
              <a:rPr lang="en-US" dirty="0" smtClean="0"/>
              <a:t>in both New </a:t>
            </a:r>
            <a:r>
              <a:rPr lang="en-US" dirty="0" smtClean="0"/>
              <a:t>York </a:t>
            </a:r>
            <a:r>
              <a:rPr lang="en-US" dirty="0"/>
              <a:t>City and </a:t>
            </a:r>
            <a:r>
              <a:rPr lang="en-US" dirty="0" smtClean="0"/>
              <a:t>Toronto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151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647447"/>
            <a:ext cx="1148842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Based on the research findings,</a:t>
            </a:r>
          </a:p>
          <a:p>
            <a:r>
              <a:rPr lang="en-US" dirty="0" smtClean="0"/>
              <a:t>Coffee Shops was the most common venue out of the top 10 categories within the locations Toronto </a:t>
            </a:r>
            <a:r>
              <a:rPr lang="en-US" dirty="0"/>
              <a:t>and New York </a:t>
            </a:r>
            <a:r>
              <a:rPr lang="en-US" dirty="0" smtClean="0"/>
              <a:t>City.  </a:t>
            </a:r>
          </a:p>
          <a:p>
            <a:r>
              <a:rPr lang="en-US" dirty="0" smtClean="0"/>
              <a:t>4 zip codes were assessed in New York City and 42 zip codes were assessed in Toronto</a:t>
            </a:r>
          </a:p>
          <a:p>
            <a:r>
              <a:rPr lang="en-US" dirty="0" smtClean="0"/>
              <a:t>100 venue were assessed in New York City and 68 venues were assessed from Toronto, showing that data set from Toronto had discrepancies</a:t>
            </a:r>
          </a:p>
          <a:p>
            <a:r>
              <a:rPr lang="en-US" dirty="0"/>
              <a:t>These categories are the first most common venue category. The analysis is supported based on the count of venue categories captured in the provided bar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7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of clustering for generating recommendation services should be proposed for further investment and/or evaluation given the overlap in identified venue types</a:t>
            </a:r>
          </a:p>
          <a:p>
            <a:r>
              <a:rPr lang="en-US" dirty="0" smtClean="0"/>
              <a:t>Using a larger data set or data with missing values. </a:t>
            </a:r>
            <a:r>
              <a:rPr lang="en-US" dirty="0" smtClean="0"/>
              <a:t>This impacts number of venues and frequency of venue categories available to be evaluated.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245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services are key to </a:t>
            </a:r>
            <a:r>
              <a:rPr lang="en-US" dirty="0" err="1" smtClean="0"/>
              <a:t>BeGone</a:t>
            </a:r>
            <a:r>
              <a:rPr lang="en-US" dirty="0" smtClean="0"/>
              <a:t> International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ncrease reader/traveler engagement from its outlet across its new and existing user base</a:t>
            </a:r>
          </a:p>
          <a:p>
            <a:r>
              <a:rPr lang="en-US" dirty="0" smtClean="0"/>
              <a:t>Increase recommendation services from </a:t>
            </a:r>
            <a:r>
              <a:rPr lang="en-US" dirty="0" err="1" smtClean="0"/>
              <a:t>BeGone</a:t>
            </a:r>
            <a:r>
              <a:rPr lang="en-US" dirty="0" smtClean="0"/>
              <a:t> International</a:t>
            </a:r>
            <a:endParaRPr lang="en-US" dirty="0"/>
          </a:p>
          <a:p>
            <a:r>
              <a:rPr lang="en-US" dirty="0" smtClean="0"/>
              <a:t>Marketing of local and destination venues</a:t>
            </a:r>
          </a:p>
          <a:p>
            <a:r>
              <a:rPr lang="en-US" dirty="0" smtClean="0"/>
              <a:t>Demonstration of data analytic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2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this initiative, The research resources are using location </a:t>
            </a:r>
            <a:r>
              <a:rPr lang="en-US" dirty="0" smtClean="0"/>
              <a:t>using Python libraries and </a:t>
            </a:r>
            <a:r>
              <a:rPr lang="en-US" dirty="0" smtClean="0"/>
              <a:t>venue data from publically accessible form from </a:t>
            </a:r>
            <a:r>
              <a:rPr lang="en-US" dirty="0" err="1" smtClean="0"/>
              <a:t>FourSquare</a:t>
            </a:r>
            <a:r>
              <a:rPr lang="en-US" dirty="0" smtClean="0"/>
              <a:t>. From this data source, data on New York </a:t>
            </a:r>
            <a:r>
              <a:rPr lang="en-US" dirty="0" smtClean="0"/>
              <a:t>City and </a:t>
            </a:r>
            <a:r>
              <a:rPr lang="en-US" dirty="0" smtClean="0"/>
              <a:t>Toronto venues was acquired. </a:t>
            </a:r>
            <a:endParaRPr lang="en-US" dirty="0"/>
          </a:p>
          <a:p>
            <a:r>
              <a:rPr lang="en-US" dirty="0" smtClean="0"/>
              <a:t>Venue information within the vicinity of the neighborhoods was retrieved using the Foursquare location API. Maps and graphs were generated using Python </a:t>
            </a:r>
            <a:r>
              <a:rPr lang="en-US" dirty="0" smtClean="0"/>
              <a:t>libraries to </a:t>
            </a:r>
            <a:r>
              <a:rPr lang="en-US" dirty="0" smtClean="0"/>
              <a:t>visualize the location and venues nearby</a:t>
            </a:r>
            <a:endParaRPr lang="en-US" dirty="0" smtClean="0"/>
          </a:p>
          <a:p>
            <a:r>
              <a:rPr lang="en-US" dirty="0" smtClean="0"/>
              <a:t>Anomalies in data were excluded, i.e. venues without valid postal </a:t>
            </a:r>
            <a:r>
              <a:rPr lang="en-US" dirty="0" smtClean="0"/>
              <a:t>codes</a:t>
            </a:r>
          </a:p>
          <a:p>
            <a:r>
              <a:rPr lang="en-US" dirty="0" smtClean="0"/>
              <a:t>Mail codes removed from Toronto postal codes, as they did not inform or add value to </a:t>
            </a:r>
            <a:r>
              <a:rPr lang="en-US" dirty="0"/>
              <a:t>the initiative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783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3990"/>
          </a:xfrm>
        </p:spPr>
        <p:txBody>
          <a:bodyPr/>
          <a:lstStyle/>
          <a:p>
            <a:r>
              <a:rPr lang="en-US" dirty="0" smtClean="0"/>
              <a:t>Statistical Analysis on Source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90347"/>
            <a:ext cx="7239000" cy="446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86" y="2090347"/>
            <a:ext cx="2400300" cy="962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111" y="1536492"/>
            <a:ext cx="62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Most Common Venues 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13018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7029450" cy="4680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745" y="1839106"/>
            <a:ext cx="2143125" cy="10287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3990"/>
          </a:xfrm>
        </p:spPr>
        <p:txBody>
          <a:bodyPr/>
          <a:lstStyle/>
          <a:p>
            <a:r>
              <a:rPr lang="en-US" dirty="0" smtClean="0"/>
              <a:t>Statistical Analysis on Source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6111" y="1536492"/>
            <a:ext cx="62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Most Common Venues in </a:t>
            </a:r>
            <a:r>
              <a:rPr lang="en-US" dirty="0" smtClean="0"/>
              <a:t>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5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of New York City, NY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461541"/>
            <a:ext cx="6916427" cy="4864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2380" y="1461541"/>
            <a:ext cx="3417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100 venues were selected with 500 meters of New York </a:t>
            </a:r>
            <a:r>
              <a:rPr lang="en-US" dirty="0" smtClean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100 venues were assessed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 zip codes were captured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9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of Toronto, Canada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46063"/>
            <a:ext cx="7157804" cy="47624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7252" y="1318045"/>
            <a:ext cx="3417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venues were selected with 500 meters of New York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</a:t>
            </a:r>
            <a:r>
              <a:rPr lang="en-US" dirty="0" smtClean="0"/>
              <a:t>4</a:t>
            </a:r>
            <a:r>
              <a:rPr lang="en-US" dirty="0" smtClean="0"/>
              <a:t> venues were </a:t>
            </a:r>
            <a:r>
              <a:rPr lang="en-US" dirty="0" smtClean="0"/>
              <a:t>assessed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26</a:t>
            </a:r>
            <a:r>
              <a:rPr lang="en-US" dirty="0" smtClean="0"/>
              <a:t> </a:t>
            </a:r>
            <a:r>
              <a:rPr lang="en-US" dirty="0" smtClean="0"/>
              <a:t>venues did not have a valid zip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</a:t>
            </a:r>
            <a:r>
              <a:rPr lang="en-US" dirty="0" smtClean="0"/>
              <a:t> </a:t>
            </a:r>
            <a:r>
              <a:rPr lang="en-US" dirty="0" smtClean="0"/>
              <a:t>zip codes were captured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5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use of the </a:t>
            </a:r>
            <a:r>
              <a:rPr lang="en-US" dirty="0" err="1" smtClean="0"/>
              <a:t>FourSquare</a:t>
            </a:r>
            <a:r>
              <a:rPr lang="en-US" dirty="0" smtClean="0"/>
              <a:t> data on venues within New York and Toronto required the following maintenance, in order to execute this initiative:</a:t>
            </a:r>
            <a:endParaRPr lang="en-US" dirty="0" smtClean="0"/>
          </a:p>
          <a:p>
            <a:r>
              <a:rPr lang="en-US" dirty="0" smtClean="0"/>
              <a:t>Removal of Toronto venues with Null postal codes, from the any further processing or analysis</a:t>
            </a:r>
          </a:p>
          <a:p>
            <a:r>
              <a:rPr lang="en-US" dirty="0" smtClean="0"/>
              <a:t>Re-formatting of the Toronto postal codes, to remove trailing mail delivery codes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516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of New York City venues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72" y="1419884"/>
            <a:ext cx="8416439" cy="5055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68656" y="1461541"/>
            <a:ext cx="20086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1</a:t>
            </a:r>
            <a:r>
              <a:rPr lang="en-US" baseline="30000" dirty="0"/>
              <a:t>st</a:t>
            </a:r>
            <a:r>
              <a:rPr lang="en-US" dirty="0"/>
              <a:t> most common venue category for each cluster: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0 – Coffee 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1 –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2 – Sushi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3 – </a:t>
            </a:r>
            <a:r>
              <a:rPr lang="en-US" dirty="0" smtClean="0"/>
              <a:t>Sandwich Place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8935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2167</TotalTime>
  <Words>613</Words>
  <Application>Microsoft Office PowerPoint</Application>
  <PresentationFormat>Widescreen</PresentationFormat>
  <Paragraphs>57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Travel Recommendation Exercise</vt:lpstr>
      <vt:lpstr>Recommendation services are key to BeGone International</vt:lpstr>
      <vt:lpstr>Data </vt:lpstr>
      <vt:lpstr>Statistical Analysis on Source Data</vt:lpstr>
      <vt:lpstr>Statistical Analysis on Source Data</vt:lpstr>
      <vt:lpstr>Map of New York City, NY</vt:lpstr>
      <vt:lpstr>Map of Toronto, Canada</vt:lpstr>
      <vt:lpstr>Data </vt:lpstr>
      <vt:lpstr>Clustering of New York City venues</vt:lpstr>
      <vt:lpstr>Clustering of Toronto venues</vt:lpstr>
      <vt:lpstr>Results</vt:lpstr>
      <vt:lpstr>Observations</vt:lpstr>
      <vt:lpstr>Conclusion</vt:lpstr>
    </vt:vector>
  </TitlesOfParts>
  <Company>NiSource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Presentation</dc:title>
  <dc:creator>Young \ Michael \ Lynn</dc:creator>
  <cp:lastModifiedBy>Young \ Michael \ Lynn</cp:lastModifiedBy>
  <cp:revision>33</cp:revision>
  <dcterms:created xsi:type="dcterms:W3CDTF">2021-05-23T02:55:43Z</dcterms:created>
  <dcterms:modified xsi:type="dcterms:W3CDTF">2021-07-23T03:12:52Z</dcterms:modified>
</cp:coreProperties>
</file>